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635F-8857-4DAA-8F65-755DA7A53AC1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82D9-1359-4EDD-89E3-F75345E84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A635F-8857-4DAA-8F65-755DA7A53AC1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382D9-1359-4EDD-89E3-F75345E84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60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40000"/>
              </a:lnSpc>
            </a:pPr>
            <a:r>
              <a:rPr lang="ru-RU" sz="2000" b="1" smtClean="0"/>
              <a:t>СРАВНИТЕЛЬНАЯ ХАРАКТЕРИСТИКА </a:t>
            </a:r>
            <a:br>
              <a:rPr lang="ru-RU" sz="2000" b="1" smtClean="0"/>
            </a:br>
            <a:r>
              <a:rPr lang="ru-RU" sz="2000" b="1" smtClean="0"/>
              <a:t>РЕАКЦИЙ</a:t>
            </a:r>
            <a:br>
              <a:rPr lang="ru-RU" sz="2000" b="1" smtClean="0"/>
            </a:br>
            <a:r>
              <a:rPr lang="ru-RU" sz="2000" smtClean="0"/>
              <a:t> </a:t>
            </a:r>
            <a:r>
              <a:rPr lang="ru-RU" sz="2000" b="1" smtClean="0"/>
              <a:t>ГЕРПЕТОБИОНТНЫХ ЧЛЕНИСТОНОГИХ</a:t>
            </a:r>
            <a:br>
              <a:rPr lang="ru-RU" sz="2000" b="1" smtClean="0"/>
            </a:br>
            <a:r>
              <a:rPr lang="ru-RU" sz="2000" smtClean="0"/>
              <a:t>(</a:t>
            </a:r>
            <a:r>
              <a:rPr lang="en-US" sz="2000" smtClean="0"/>
              <a:t>CARABIDAE</a:t>
            </a:r>
            <a:r>
              <a:rPr lang="ru-RU" sz="2000" smtClean="0"/>
              <a:t>, </a:t>
            </a:r>
            <a:r>
              <a:rPr lang="en-US" sz="2000" smtClean="0"/>
              <a:t>STAPHYLINIDAE</a:t>
            </a:r>
            <a:r>
              <a:rPr lang="ru-RU" sz="2000" smtClean="0"/>
              <a:t>, </a:t>
            </a:r>
            <a:r>
              <a:rPr lang="en-US" sz="2000" smtClean="0"/>
              <a:t>ARANEI</a:t>
            </a:r>
            <a:r>
              <a:rPr lang="ru-RU" sz="2000" smtClean="0"/>
              <a:t>, </a:t>
            </a:r>
            <a:r>
              <a:rPr lang="en-US" sz="2000" smtClean="0"/>
              <a:t>OPILIONES</a:t>
            </a:r>
            <a:r>
              <a:rPr lang="ru-RU" sz="2000" smtClean="0"/>
              <a:t>)</a:t>
            </a:r>
            <a:r>
              <a:rPr lang="ru-RU" sz="2000" smtClean="0">
                <a:solidFill>
                  <a:schemeClr val="bg1"/>
                </a:solidFill>
              </a:rPr>
              <a:t/>
            </a:r>
            <a:br>
              <a:rPr lang="ru-RU" sz="2000" smtClean="0">
                <a:solidFill>
                  <a:schemeClr val="bg1"/>
                </a:solidFill>
              </a:rPr>
            </a:br>
            <a:r>
              <a:rPr lang="ru-RU" sz="2000" smtClean="0">
                <a:solidFill>
                  <a:schemeClr val="bg1"/>
                </a:solidFill>
              </a:rPr>
              <a:t> </a:t>
            </a:r>
            <a:r>
              <a:rPr lang="ru-RU" sz="2000" b="1" smtClean="0">
                <a:solidFill>
                  <a:schemeClr val="bg1"/>
                </a:solidFill>
              </a:rPr>
              <a:t>В ГРАДИЕНТЕ ПРОМЫШЛЕННОГО</a:t>
            </a:r>
            <a:r>
              <a:rPr lang="ru-RU" sz="2000" smtClean="0">
                <a:solidFill>
                  <a:schemeClr val="bg1"/>
                </a:solidFill>
              </a:rPr>
              <a:t/>
            </a:r>
            <a:br>
              <a:rPr lang="ru-RU" sz="2000" smtClean="0">
                <a:solidFill>
                  <a:schemeClr val="bg1"/>
                </a:solidFill>
              </a:rPr>
            </a:br>
            <a:r>
              <a:rPr lang="ru-RU" sz="2000" b="1" smtClean="0">
                <a:solidFill>
                  <a:schemeClr val="bg1"/>
                </a:solidFill>
              </a:rPr>
              <a:t>ЗАГРЯЗНЕНИЯ</a:t>
            </a:r>
            <a:endParaRPr lang="ru-RU" sz="2000" b="1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1755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0099"/>
                </a:solidFill>
              </a:rPr>
              <a:t>Карта района исследований</a:t>
            </a:r>
            <a:endParaRPr lang="ru-RU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9668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4725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ru-RU" sz="2800" b="1" smtClean="0">
                <a:solidFill>
                  <a:srgbClr val="000099"/>
                </a:solidFill>
              </a:rPr>
              <a:t>Осиново-березовый лес</a:t>
            </a:r>
            <a:endParaRPr lang="ru-RU" sz="2800" b="1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0019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800" b="1" smtClean="0">
                <a:solidFill>
                  <a:srgbClr val="000099"/>
                </a:solidFill>
              </a:rPr>
              <a:t>Наиболее многочисленные виды жужелиц в районе исследования</a:t>
            </a:r>
            <a:endParaRPr lang="ru-RU" sz="2800" b="1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1945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rgbClr val="000099"/>
                </a:solidFill>
              </a:rPr>
              <a:t>Наиболее многочисленные виды стафилинид в районе исследования</a:t>
            </a:r>
            <a:endParaRPr lang="ru-RU" sz="3200" b="1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9095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3600" b="1" smtClean="0">
                <a:solidFill>
                  <a:srgbClr val="000099"/>
                </a:solidFill>
              </a:rPr>
              <a:t>Наиболее многочисленные виды пауков в районе исследования</a:t>
            </a:r>
            <a:endParaRPr lang="ru-RU" sz="3600" b="1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0805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3200" b="1" smtClean="0">
                <a:solidFill>
                  <a:srgbClr val="000099"/>
                </a:solidFill>
              </a:rPr>
              <a:t>Наиболее многочисленный вид сенокосцев в районе исследования</a:t>
            </a:r>
            <a:endParaRPr lang="ru-RU" sz="3200" b="1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8646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>
                <a:solidFill>
                  <a:srgbClr val="0033CC"/>
                </a:solidFill>
              </a:rPr>
              <a:t>Изменение динамической плотности</a:t>
            </a:r>
            <a:r>
              <a:rPr lang="en-US" sz="2400" b="1" smtClean="0">
                <a:solidFill>
                  <a:srgbClr val="0033CC"/>
                </a:solidFill>
              </a:rPr>
              <a:t/>
            </a:r>
            <a:br>
              <a:rPr lang="en-US" sz="2400" b="1" smtClean="0">
                <a:solidFill>
                  <a:srgbClr val="0033CC"/>
                </a:solidFill>
              </a:rPr>
            </a:br>
            <a:r>
              <a:rPr lang="en-US" sz="2400" b="1" smtClean="0">
                <a:solidFill>
                  <a:srgbClr val="0033CC"/>
                </a:solidFill>
              </a:rPr>
              <a:t> </a:t>
            </a:r>
            <a:r>
              <a:rPr lang="ru-RU" sz="2400" b="1" smtClean="0">
                <a:solidFill>
                  <a:srgbClr val="0033CC"/>
                </a:solidFill>
              </a:rPr>
              <a:t>герпетобионтных</a:t>
            </a:r>
            <a:r>
              <a:rPr lang="ru-RU" sz="2400" smtClean="0">
                <a:solidFill>
                  <a:srgbClr val="0033CC"/>
                </a:solidFill>
              </a:rPr>
              <a:t> </a:t>
            </a:r>
            <a:r>
              <a:rPr lang="en-US" sz="2400" smtClean="0">
                <a:solidFill>
                  <a:srgbClr val="0033CC"/>
                </a:solidFill>
              </a:rPr>
              <a:t> </a:t>
            </a:r>
            <a:r>
              <a:rPr lang="ru-RU" sz="2400" b="1" smtClean="0">
                <a:solidFill>
                  <a:srgbClr val="0033CC"/>
                </a:solidFill>
              </a:rPr>
              <a:t>членистоногих в градиенте токсической нагрузки</a:t>
            </a:r>
            <a:r>
              <a:rPr lang="ru-RU" sz="2000" b="1" smtClean="0">
                <a:solidFill>
                  <a:srgbClr val="0033CC"/>
                </a:solidFill>
              </a:rPr>
              <a:t> </a:t>
            </a:r>
            <a:r>
              <a:rPr lang="en-US" sz="2000" b="1" smtClean="0">
                <a:solidFill>
                  <a:srgbClr val="0033CC"/>
                </a:solidFill>
              </a:rPr>
              <a:t/>
            </a:r>
            <a:br>
              <a:rPr lang="en-US" sz="2000" b="1" smtClean="0">
                <a:solidFill>
                  <a:srgbClr val="0033CC"/>
                </a:solidFill>
              </a:rPr>
            </a:br>
            <a:r>
              <a:rPr lang="ru-RU" sz="2000" smtClean="0">
                <a:solidFill>
                  <a:srgbClr val="0033CC"/>
                </a:solidFill>
              </a:rPr>
              <a:t> (особей/10 ловушко/сутки, средние значения за сезон, </a:t>
            </a:r>
            <a:r>
              <a:rPr lang="en-US" sz="2000" b="1" smtClean="0">
                <a:solidFill>
                  <a:srgbClr val="0033CC"/>
                </a:solidFill>
              </a:rPr>
              <a:t/>
            </a:r>
            <a:br>
              <a:rPr lang="en-US" sz="2000" b="1" smtClean="0">
                <a:solidFill>
                  <a:srgbClr val="0033CC"/>
                </a:solidFill>
              </a:rPr>
            </a:br>
            <a:r>
              <a:rPr lang="ru-RU" sz="2000" smtClean="0">
                <a:solidFill>
                  <a:srgbClr val="0033CC"/>
                </a:solidFill>
              </a:rPr>
              <a:t>среднее±стандартное отклонение) </a:t>
            </a:r>
            <a:endParaRPr lang="ru-RU" sz="2000">
              <a:solidFill>
                <a:srgbClr val="0033CC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3132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>
                <a:solidFill>
                  <a:srgbClr val="0033CC"/>
                </a:solidFill>
              </a:rPr>
              <a:t>Результаты дисперсионного анализа различий обилия герпетобионтных членистоногих в зонах токсической нагрузки</a:t>
            </a:r>
            <a:endParaRPr lang="ru-RU" sz="2400" b="1">
              <a:solidFill>
                <a:srgbClr val="0033CC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9065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solidFill>
                  <a:srgbClr val="000099"/>
                </a:solidFill>
              </a:rPr>
              <a:t>Изменение динамической плотности членистоногих в градиенте токсической нагрузки (елово-пихтовый лес)</a:t>
            </a:r>
            <a:endParaRPr lang="ru-RU" sz="2800" b="1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7660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0099"/>
                </a:solidFill>
              </a:rPr>
              <a:t>Герпетобионтные беспозвоночные</a:t>
            </a:r>
            <a:r>
              <a:rPr lang="ru-RU" sz="3600" smtClean="0">
                <a:solidFill>
                  <a:srgbClr val="000099"/>
                </a:solidFill>
              </a:rPr>
              <a:t> -</a:t>
            </a:r>
            <a:endParaRPr lang="ru-RU" sz="3600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9167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solidFill>
                  <a:srgbClr val="000099"/>
                </a:solidFill>
              </a:rPr>
              <a:t>Изменение динамической плотности членистоногих в градиенте токсической нагрузки (осиново-березовый лес)</a:t>
            </a:r>
            <a:endParaRPr lang="ru-RU" sz="2800" b="1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1291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smtClean="0">
                <a:solidFill>
                  <a:srgbClr val="000099"/>
                </a:solidFill>
              </a:rPr>
              <a:t>C</a:t>
            </a:r>
            <a:r>
              <a:rPr lang="ru-RU" sz="2400" b="1" smtClean="0">
                <a:solidFill>
                  <a:srgbClr val="000099"/>
                </a:solidFill>
              </a:rPr>
              <a:t>ходство</a:t>
            </a:r>
            <a:r>
              <a:rPr lang="ru-RU" sz="2400" smtClean="0">
                <a:solidFill>
                  <a:srgbClr val="000099"/>
                </a:solidFill>
              </a:rPr>
              <a:t> (</a:t>
            </a:r>
            <a:r>
              <a:rPr lang="en-US" sz="2400" i="1" smtClean="0">
                <a:solidFill>
                  <a:srgbClr val="000099"/>
                </a:solidFill>
              </a:rPr>
              <a:t>I</a:t>
            </a:r>
            <a:r>
              <a:rPr lang="en-US" sz="2400" i="1" baseline="-25000" smtClean="0">
                <a:solidFill>
                  <a:srgbClr val="000099"/>
                </a:solidFill>
              </a:rPr>
              <a:t>Cs</a:t>
            </a:r>
            <a:r>
              <a:rPr lang="ru-RU" sz="2400" i="1" baseline="-25000" smtClean="0">
                <a:solidFill>
                  <a:srgbClr val="000099"/>
                </a:solidFill>
              </a:rPr>
              <a:t> </a:t>
            </a:r>
            <a:r>
              <a:rPr lang="ru-RU" sz="2400" i="1" smtClean="0">
                <a:solidFill>
                  <a:srgbClr val="000099"/>
                </a:solidFill>
              </a:rPr>
              <a:t>по качественным данным</a:t>
            </a:r>
            <a:r>
              <a:rPr lang="ru-RU" sz="2400" smtClean="0">
                <a:solidFill>
                  <a:srgbClr val="000099"/>
                </a:solidFill>
              </a:rPr>
              <a:t>) </a:t>
            </a:r>
            <a:r>
              <a:rPr lang="ru-RU" sz="2400" b="1" smtClean="0">
                <a:solidFill>
                  <a:srgbClr val="000099"/>
                </a:solidFill>
              </a:rPr>
              <a:t>видового состава герпетобионтных членистоногих фоновых и загрязненных территорий</a:t>
            </a:r>
            <a:endParaRPr lang="ru-RU" sz="2400" b="1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3285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0099"/>
                </a:solidFill>
              </a:rPr>
              <a:t>Заключение</a:t>
            </a:r>
            <a:endParaRPr lang="ru-RU" sz="3200" b="1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611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6828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3876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solidFill>
                  <a:srgbClr val="000099"/>
                </a:solidFill>
              </a:rPr>
              <a:t>Содержание подвижных форм тяжелых металлов </a:t>
            </a:r>
            <a:r>
              <a:rPr lang="ru-RU" sz="2800" smtClean="0">
                <a:solidFill>
                  <a:srgbClr val="000099"/>
                </a:solidFill>
              </a:rPr>
              <a:t>(мкг/г)</a:t>
            </a:r>
            <a:r>
              <a:rPr lang="ru-RU" sz="2800" b="1" smtClean="0">
                <a:solidFill>
                  <a:srgbClr val="000099"/>
                </a:solidFill>
              </a:rPr>
              <a:t> и кислотность подстилки в окрестностях СУМЗ </a:t>
            </a:r>
            <a:r>
              <a:rPr lang="ru-RU" sz="2800" smtClean="0">
                <a:solidFill>
                  <a:srgbClr val="000099"/>
                </a:solidFill>
              </a:rPr>
              <a:t>(осиново-березовый лес)</a:t>
            </a:r>
            <a:endParaRPr lang="ru-RU" sz="2800" b="1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3247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090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0099"/>
                </a:solidFill>
              </a:rPr>
              <a:t>Требования, предъявляемые к биоиндикаторам химического загрязнения лесных экосистем</a:t>
            </a:r>
            <a:endParaRPr lang="ru-RU" sz="3200" b="1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9656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000099"/>
                </a:solidFill>
              </a:rPr>
              <a:t>Объекты исследования</a:t>
            </a:r>
            <a:endParaRPr lang="ru-RU" sz="3600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2922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000099"/>
                </a:solidFill>
              </a:rPr>
              <a:t>Цель исследования:</a:t>
            </a:r>
            <a:endParaRPr lang="ru-RU" sz="3600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4119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000099"/>
                </a:solidFill>
              </a:rPr>
              <a:t>Задачи исследования:</a:t>
            </a:r>
            <a:endParaRPr lang="ru-RU" sz="3600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6302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solidFill>
                  <a:srgbClr val="000099"/>
                </a:solidFill>
              </a:rPr>
              <a:t>Среднеуральский медеплавильный завод, г.Ревда, Свердловской обл.</a:t>
            </a:r>
            <a:endParaRPr lang="ru-RU" sz="2800" b="1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333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b="1" smtClean="0">
                <a:solidFill>
                  <a:srgbClr val="000099"/>
                </a:solidFill>
              </a:rPr>
              <a:t>Содержание подвижных форм тяжелых металлов </a:t>
            </a:r>
            <a:r>
              <a:rPr lang="ru-RU" sz="2900" smtClean="0">
                <a:solidFill>
                  <a:srgbClr val="000099"/>
                </a:solidFill>
              </a:rPr>
              <a:t>(мкг/г)</a:t>
            </a:r>
            <a:r>
              <a:rPr lang="ru-RU" sz="2900" b="1" smtClean="0">
                <a:solidFill>
                  <a:srgbClr val="000099"/>
                </a:solidFill>
              </a:rPr>
              <a:t> и кислотность подстилки в окрестностях СУМЗа </a:t>
            </a:r>
            <a:r>
              <a:rPr lang="ru-RU" sz="2900" smtClean="0">
                <a:solidFill>
                  <a:srgbClr val="000099"/>
                </a:solidFill>
              </a:rPr>
              <a:t>(елово-пихтовый лес)</a:t>
            </a:r>
            <a:endParaRPr lang="ru-RU" sz="2900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0875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Экран (4:3)</PresentationFormat>
  <Paragraphs>21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СРАВНИТЕЛЬНАЯ ХАРАКТЕРИСТИКА  РЕАКЦИЙ  ГЕРПЕТОБИОНТНЫХ ЧЛЕНИСТОНОГИХ (CARABIDAE, STAPHYLINIDAE, ARANEI, OPILIONES)  В ГРАДИЕНТЕ ПРОМЫШЛЕННОГО ЗАГРЯЗНЕНИЯ</vt:lpstr>
      <vt:lpstr>Герпетобионтные беспозвоночные -</vt:lpstr>
      <vt:lpstr>Презентация PowerPoint</vt:lpstr>
      <vt:lpstr>Требования, предъявляемые к биоиндикаторам химического загрязнения лесных экосистем</vt:lpstr>
      <vt:lpstr>Объекты исследования</vt:lpstr>
      <vt:lpstr>Цель исследования:</vt:lpstr>
      <vt:lpstr>Задачи исследования:</vt:lpstr>
      <vt:lpstr>Среднеуральский медеплавильный завод, г.Ревда, Свердловской обл.</vt:lpstr>
      <vt:lpstr>Содержание подвижных форм тяжелых металлов (мкг/г) и кислотность подстилки в окрестностях СУМЗа (елово-пихтовый лес)</vt:lpstr>
      <vt:lpstr>Карта района исследований</vt:lpstr>
      <vt:lpstr>Презентация PowerPoint</vt:lpstr>
      <vt:lpstr>Осиново-березовый лес</vt:lpstr>
      <vt:lpstr>Наиболее многочисленные виды жужелиц в районе исследования</vt:lpstr>
      <vt:lpstr>Наиболее многочисленные виды стафилинид в районе исследования</vt:lpstr>
      <vt:lpstr>Наиболее многочисленные виды пауков в районе исследования</vt:lpstr>
      <vt:lpstr>Наиболее многочисленный вид сенокосцев в районе исследования</vt:lpstr>
      <vt:lpstr>Изменение динамической плотности  герпетобионтных  членистоногих в градиенте токсической нагрузки   (особей/10 ловушко/сутки, средние значения за сезон,  среднее±стандартное отклонение) </vt:lpstr>
      <vt:lpstr>Результаты дисперсионного анализа различий обилия герпетобионтных членистоногих в зонах токсической нагрузки</vt:lpstr>
      <vt:lpstr>Изменение динамической плотности членистоногих в градиенте токсической нагрузки (елово-пихтовый лес)</vt:lpstr>
      <vt:lpstr>Изменение динамической плотности членистоногих в градиенте токсической нагрузки (осиново-березовый лес)</vt:lpstr>
      <vt:lpstr>Cходство (ICs по качественным данным) видового состава герпетобионтных членистоногих фоновых и загрязненных территорий</vt:lpstr>
      <vt:lpstr>Заключение</vt:lpstr>
      <vt:lpstr>Презентация PowerPoint</vt:lpstr>
      <vt:lpstr>Презентация PowerPoint</vt:lpstr>
      <vt:lpstr>Содержание подвижных форм тяжелых металлов (мкг/г) и кислотность подстилки в окрестностях СУМЗ (осиново-березовый лес)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СРАВНИТЕЛЬНАЯ ХАРАКТЕРИСТИКА  РЕАКЦИЙ  ГЕРПЕТОБИОНТНЫХ ЧЛЕНИСТОНОГИХ (CARABIDAE, STAPHYLINIDAE, ARANEI, OPILIONES)  В ГРАДИЕНТЕ ПРОМЫШЛЕННОГО ЗАГРЯЗНЕНИЯ</dc:title>
  <dc:creator>Золотарев Максим  Петрович</dc:creator>
  <cp:lastModifiedBy>Золотарев Максим  Петрович</cp:lastModifiedBy>
  <cp:revision>1</cp:revision>
  <dcterms:created xsi:type="dcterms:W3CDTF">2014-02-14T09:46:27Z</dcterms:created>
  <dcterms:modified xsi:type="dcterms:W3CDTF">2014-02-14T09:46:27Z</dcterms:modified>
</cp:coreProperties>
</file>